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4" r:id="rId3"/>
    <p:sldId id="298" r:id="rId4"/>
    <p:sldId id="299" r:id="rId5"/>
    <p:sldId id="258" r:id="rId6"/>
    <p:sldId id="301" r:id="rId7"/>
    <p:sldId id="302" r:id="rId8"/>
    <p:sldId id="259" r:id="rId9"/>
    <p:sldId id="303" r:id="rId10"/>
    <p:sldId id="304" r:id="rId11"/>
    <p:sldId id="340" r:id="rId12"/>
    <p:sldId id="341" r:id="rId13"/>
    <p:sldId id="342" r:id="rId14"/>
    <p:sldId id="305" r:id="rId15"/>
    <p:sldId id="321" r:id="rId16"/>
    <p:sldId id="333" r:id="rId17"/>
    <p:sldId id="338" r:id="rId18"/>
    <p:sldId id="335" r:id="rId19"/>
    <p:sldId id="336" r:id="rId20"/>
    <p:sldId id="337" r:id="rId21"/>
    <p:sldId id="296" r:id="rId22"/>
    <p:sldId id="339" r:id="rId23"/>
    <p:sldId id="33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3FDE8-3220-4324-9CC9-795B02B3FC6E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25499-9351-47E4-A2C4-4F152268CB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9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3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16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05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5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42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90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4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90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7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9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97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EDF2D-868A-4592-A4A6-AEFC9CE2BAB7}" type="datetimeFigureOut">
              <a:rPr lang="ru-RU" smtClean="0"/>
              <a:pPr/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7B349-6A5B-40B7-982E-AABB5C3099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medical42.r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618828"/>
            <a:ext cx="12191999" cy="2061349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ГБПОУ «Кузбасский медицинский колледж»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50799" y="1144130"/>
            <a:ext cx="121919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dirty="0">
                <a:latin typeface="Arial" panose="020B0604020202020204" pitchFamily="34" charset="0"/>
                <a:cs typeface="Arial" panose="020B0604020202020204" pitchFamily="34" charset="0"/>
              </a:rPr>
              <a:t>Новокузнецкий филиал</a:t>
            </a:r>
            <a:endParaRPr lang="ru-RU" sz="5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957011"/>
            <a:ext cx="12191998" cy="13267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54110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"/>
    </mc:Choice>
    <mc:Fallback xmlns="">
      <p:transition spd="slow" advTm="14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830"/>
            <a:ext cx="12192000" cy="87679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Сестринское дело</a:t>
            </a:r>
            <a:r>
              <a:rPr lang="ru-RU" sz="4800" dirty="0"/>
              <a:t>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0674" y="2218201"/>
            <a:ext cx="10082463" cy="4254788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Больницы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Поликлиники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Родильные дома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Частные клиники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Школы, детские сады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Воинские части и госпитали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Дома отдыха и санатории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110205"/>
            <a:ext cx="12192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Возможные места работы медицинской сестры/ </a:t>
            </a:r>
          </a:p>
          <a:p>
            <a:pPr algn="ctr"/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медицинского брата: </a:t>
            </a:r>
          </a:p>
        </p:txBody>
      </p:sp>
    </p:spTree>
    <p:extLst>
      <p:ext uri="{BB962C8B-B14F-4D97-AF65-F5344CB8AC3E}">
        <p14:creationId xmlns:p14="http://schemas.microsoft.com/office/powerpoint/2010/main" val="26369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9"/>
    </mc:Choice>
    <mc:Fallback xmlns="">
      <p:transition spd="slow" advTm="199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71055"/>
            <a:ext cx="9144000" cy="478674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ФАРМАЦИЯ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0036" y="1189404"/>
            <a:ext cx="1002145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Фармация-–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«Фармацевт»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базе среднего общего образования (11 классов) срок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 очно-заочная форма обучения-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10 мес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Ускоренная форма обучения- 1 год 10 месяцев</a:t>
            </a:r>
          </a:p>
          <a:p>
            <a:pPr>
              <a:lnSpc>
                <a:spcPct val="150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https://gas-kvas.com/uploads/posts/2023-09/1693540858_gas-kvas-com-p-risunki-na-prazdnik-den-aptechnogo-tekhnik-2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2" y="3623399"/>
            <a:ext cx="5028682" cy="314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70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837" y="212436"/>
            <a:ext cx="10515600" cy="2715491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места работы: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фармацевтических лабораториях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фабриках по заготовке сырья и производствах по изготовлению лекарств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торговых представительствах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фармкомпаний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научно-исследовательских и контрольно-аналитических учреждениях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оптовых аптечных складах медикаментов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https://fonoteka.top/uploads/posts/2021-05/1620202833_35-phonoteka_org-p-farmatsevt-fon-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56" y="3317560"/>
            <a:ext cx="5226040" cy="34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harmvestnik.ru/apps/fv/assets/files/content/news/768/76838/fr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37" y="3254736"/>
            <a:ext cx="5228654" cy="34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2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ezentacii.org/upload/cloud/19/01/110992/images/screen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18" y="304801"/>
            <a:ext cx="9550400" cy="625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503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6851"/>
            <a:ext cx="12192000" cy="87679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 процесс</a:t>
            </a:r>
            <a:r>
              <a:rPr lang="ru-RU" sz="4800" dirty="0"/>
              <a:t>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2416" y="1785508"/>
            <a:ext cx="11085095" cy="4916525"/>
          </a:xfrm>
        </p:spPr>
        <p:txBody>
          <a:bodyPr numCol="2"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Учебный год состоит из 2-х семестров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Каникулярное время: январь (2 недели), июль-август (8 недель)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Шестидневная учебная неделя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tabLst>
                <a:tab pos="3679825" algn="l"/>
              </a:tabLst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Аудиторные занятия продолжительностью 45 минут сгруппированы в пары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 практических занятий составляет 4 или 6 часов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Каждое пропущенное занятие должно быть отработано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6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9"/>
    </mc:Choice>
    <mc:Fallback xmlns="">
      <p:transition spd="slow" advTm="1998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https://i6.photo.2gis.com/images/geo/6/844424952577286_35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896" y="1337364"/>
            <a:ext cx="3908423" cy="2220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2505"/>
            <a:ext cx="12192000" cy="112512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/>
              <a:t>Сотрудничество с учреждениями здравоохранения города</a:t>
            </a:r>
          </a:p>
        </p:txBody>
      </p:sp>
      <p:pic>
        <p:nvPicPr>
          <p:cNvPr id="10245" name="Рисунок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667" y="1730643"/>
            <a:ext cx="3076756" cy="202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2" descr="http://www.ros-vel.ru/Image/GKB%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979" y="1678558"/>
            <a:ext cx="3446546" cy="214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 descr="http://novokuznetsk.ru/wp-content/uploads/2015/09/swpykvfcr2xp4td6blet_14419685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16" y="4059598"/>
            <a:ext cx="3349166" cy="2086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Объект 2"/>
          <p:cNvSpPr txBox="1">
            <a:spLocks/>
          </p:cNvSpPr>
          <p:nvPr/>
        </p:nvSpPr>
        <p:spPr bwMode="auto">
          <a:xfrm>
            <a:off x="4412916" y="3622077"/>
            <a:ext cx="34099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b="1" dirty="0"/>
              <a:t>ГБУЗ КО «ГКБ № 2»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1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1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100" dirty="0"/>
          </a:p>
        </p:txBody>
      </p:sp>
      <p:sp>
        <p:nvSpPr>
          <p:cNvPr id="10249" name="Объект 2"/>
          <p:cNvSpPr txBox="1">
            <a:spLocks/>
          </p:cNvSpPr>
          <p:nvPr/>
        </p:nvSpPr>
        <p:spPr bwMode="auto">
          <a:xfrm>
            <a:off x="1074209" y="4059598"/>
            <a:ext cx="242093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ru-RU" b="1" dirty="0"/>
              <a:t>ГАУЗ КО «ГКБ № 1»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ru-RU" dirty="0"/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ru-RU" dirty="0"/>
          </a:p>
        </p:txBody>
      </p:sp>
      <p:sp>
        <p:nvSpPr>
          <p:cNvPr id="10250" name="Объект 2"/>
          <p:cNvSpPr txBox="1">
            <a:spLocks/>
          </p:cNvSpPr>
          <p:nvPr/>
        </p:nvSpPr>
        <p:spPr bwMode="auto">
          <a:xfrm>
            <a:off x="8801852" y="3936705"/>
            <a:ext cx="2590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ts val="1000"/>
              </a:spcBef>
            </a:pPr>
            <a:r>
              <a:rPr lang="ru-RU" b="1" dirty="0"/>
              <a:t>ГБУЗ КО «ГКБ № 29»</a:t>
            </a:r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ru-RU" sz="1900" dirty="0"/>
          </a:p>
          <a:p>
            <a:pPr>
              <a:lnSpc>
                <a:spcPct val="70000"/>
              </a:lnSpc>
              <a:spcBef>
                <a:spcPts val="1000"/>
              </a:spcBef>
            </a:pPr>
            <a:endParaRPr lang="ru-RU" sz="1900" dirty="0"/>
          </a:p>
        </p:txBody>
      </p:sp>
      <p:sp>
        <p:nvSpPr>
          <p:cNvPr id="10252" name="Объект 2"/>
          <p:cNvSpPr txBox="1">
            <a:spLocks/>
          </p:cNvSpPr>
          <p:nvPr/>
        </p:nvSpPr>
        <p:spPr bwMode="auto">
          <a:xfrm>
            <a:off x="4262896" y="6189811"/>
            <a:ext cx="3413548" cy="48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500" b="1" dirty="0"/>
              <a:t>ГБУЗ КО «ГДКБ № 4»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1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1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ru-RU" sz="21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71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979" y="144379"/>
            <a:ext cx="11502619" cy="1020393"/>
          </a:xfrm>
        </p:spPr>
        <p:txBody>
          <a:bodyPr/>
          <a:lstStyle/>
          <a:p>
            <a:pPr algn="ctr"/>
            <a:r>
              <a:rPr lang="ru-RU" b="1" dirty="0"/>
              <a:t>Волонтерская деятельность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1" y="1164772"/>
            <a:ext cx="3167743" cy="234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09" y="3715258"/>
            <a:ext cx="3163629" cy="237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43" y="1164772"/>
            <a:ext cx="3131444" cy="234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65" y="3715258"/>
            <a:ext cx="3179668" cy="238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569" y="1164772"/>
            <a:ext cx="3637157" cy="4849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61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4717" y="949237"/>
            <a:ext cx="10780294" cy="26843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4500" u="sng" dirty="0">
                <a:latin typeface="Arial" panose="020B0604020202020204" pitchFamily="34" charset="0"/>
                <a:cs typeface="Arial" panose="020B0604020202020204" pitchFamily="34" charset="0"/>
              </a:rPr>
              <a:t>с 20 июня по 10 августа 2023г.</a:t>
            </a:r>
          </a:p>
          <a:p>
            <a:pPr algn="ctr" eaLnBrk="1" hangingPunct="1">
              <a:buFont typeface="Arial" panose="020B0604020202020204" pitchFamily="34" charset="0"/>
              <a:buChar char="•"/>
              <a:defRPr/>
            </a:pP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Сестринское дело</a:t>
            </a:r>
          </a:p>
          <a:p>
            <a:pPr algn="ctr" eaLnBrk="1" hangingPunct="1">
              <a:buFont typeface="Arial" panose="020B0604020202020204" pitchFamily="34" charset="0"/>
              <a:buChar char="•"/>
              <a:defRPr/>
            </a:pP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Лечебное дело</a:t>
            </a:r>
          </a:p>
          <a:p>
            <a:pPr algn="ctr">
              <a:defRPr/>
            </a:pP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 Фармация</a:t>
            </a:r>
          </a:p>
          <a:p>
            <a:pPr marL="0" indent="0" algn="ctr" eaLnBrk="1" hangingPunct="1">
              <a:buNone/>
              <a:defRPr/>
            </a:pPr>
            <a:endParaRPr lang="ru-RU" sz="45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76187"/>
            <a:ext cx="12192000" cy="773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Прием документов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7780" y="3669632"/>
            <a:ext cx="114941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500" u="sng" dirty="0">
                <a:latin typeface="Arial" panose="020B0604020202020204" pitchFamily="34" charset="0"/>
                <a:cs typeface="Arial" panose="020B0604020202020204" pitchFamily="34" charset="0"/>
              </a:rPr>
              <a:t>с 20 июня по 15 августа 2023г.</a:t>
            </a:r>
          </a:p>
          <a:p>
            <a:pPr algn="ctr">
              <a:buFont typeface="Arial" panose="020B0604020202020204" pitchFamily="34" charset="0"/>
              <a:buChar char="•"/>
              <a:defRPr/>
            </a:pP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Сестринское дело </a:t>
            </a:r>
          </a:p>
          <a:p>
            <a:pPr algn="ctr">
              <a:buFont typeface="Arial" panose="020B0604020202020204" pitchFamily="34" charset="0"/>
              <a:buChar char="•"/>
              <a:defRPr/>
            </a:pP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Фармация</a:t>
            </a:r>
          </a:p>
          <a:p>
            <a:pPr algn="ctr">
              <a:defRPr/>
            </a:pPr>
            <a:r>
              <a:rPr lang="ru-RU" sz="4500" dirty="0">
                <a:latin typeface="Arial" panose="020B0604020202020204" pitchFamily="34" charset="0"/>
                <a:cs typeface="Arial" panose="020B0604020202020204" pitchFamily="34" charset="0"/>
              </a:rPr>
              <a:t>(очно-заочной формы обучения)</a:t>
            </a:r>
          </a:p>
        </p:txBody>
      </p:sp>
    </p:spTree>
    <p:extLst>
      <p:ext uri="{BB962C8B-B14F-4D97-AF65-F5344CB8AC3E}">
        <p14:creationId xmlns:p14="http://schemas.microsoft.com/office/powerpoint/2010/main" val="19522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1"/>
    </mc:Choice>
    <mc:Fallback xmlns="">
      <p:transition spd="slow" advTm="1810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0" y="178383"/>
            <a:ext cx="12192000" cy="777875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Документы 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1840832" y="854463"/>
            <a:ext cx="10118557" cy="58471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600" dirty="0"/>
              <a:t>Оригинал и ксерокопия документов, удостоверяющих личность и гражданство.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600" dirty="0"/>
              <a:t>Оригинал и ксерокопия документа об образовании и (или) документа об образовании и о квалификации (или заверенная ксерокопия документа об образовании).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600" dirty="0"/>
              <a:t>4 фотографии 3 х 4.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Документ, подтверждающий изменение фамилии, и его ксерокопия (при изменении фамилии после получения аттестата).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СНИЛС (если имеется).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/>
              <a:t>Свидетельство о рождении (для несовершеннолетнего).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/>
              <a:t>Более  полный перечень документов можно посмотреть на официальном сайте колледжа.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3300" dirty="0"/>
          </a:p>
          <a:p>
            <a:endParaRPr lang="ru-RU" sz="33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4"/>
    </mc:Choice>
    <mc:Fallback xmlns="">
      <p:transition spd="slow" advTm="1990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0" y="76360"/>
            <a:ext cx="12192000" cy="97631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Медицинский осмотр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5821" y="1341438"/>
            <a:ext cx="10395283" cy="48909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ru-RU" sz="3300" dirty="0"/>
              <a:t>При поступлении на обучение по специальностям: </a:t>
            </a:r>
          </a:p>
          <a:p>
            <a:pPr marL="0" indent="0">
              <a:buNone/>
              <a:defRPr/>
            </a:pPr>
            <a:endParaRPr lang="ru-RU" sz="3300" dirty="0"/>
          </a:p>
          <a:p>
            <a:pPr>
              <a:defRPr/>
            </a:pPr>
            <a:r>
              <a:rPr lang="ru-RU" sz="3300" dirty="0"/>
              <a:t>31.02.01 Лечебное дело</a:t>
            </a:r>
          </a:p>
          <a:p>
            <a:pPr>
              <a:defRPr/>
            </a:pPr>
            <a:r>
              <a:rPr lang="ru-RU" sz="3300" dirty="0"/>
              <a:t>34.02.01 Сестринское дело </a:t>
            </a:r>
          </a:p>
          <a:p>
            <a:pPr>
              <a:defRPr/>
            </a:pPr>
            <a:r>
              <a:rPr lang="ru-RU" sz="3300"/>
              <a:t>33.02.01 </a:t>
            </a:r>
            <a:r>
              <a:rPr lang="ru-RU" sz="3300" dirty="0"/>
              <a:t>Фармация</a:t>
            </a:r>
          </a:p>
          <a:p>
            <a:pPr marL="0" indent="0">
              <a:buNone/>
              <a:defRPr/>
            </a:pPr>
            <a:endParaRPr lang="ru-RU" sz="3300" dirty="0"/>
          </a:p>
          <a:p>
            <a:pPr marL="0" indent="0">
              <a:buNone/>
              <a:defRPr/>
            </a:pPr>
            <a:r>
              <a:rPr lang="ru-RU" sz="3300" dirty="0"/>
              <a:t>поступающие проходят обязательный предварительный медицинский осмотр.</a:t>
            </a:r>
          </a:p>
          <a:p>
            <a:pPr marL="0" indent="0">
              <a:buNone/>
              <a:defRPr/>
            </a:pPr>
            <a:r>
              <a:rPr lang="ru-RU" sz="3300" dirty="0"/>
              <a:t>Постановление Правительства РФ № 697 от 14.08.2013г.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1"/>
    </mc:Choice>
    <mc:Fallback xmlns="">
      <p:transition spd="slow" advTm="92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94" y="1078002"/>
            <a:ext cx="4848029" cy="3232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8074" t="14690" r="17131" b="29214"/>
          <a:stretch/>
        </p:blipFill>
        <p:spPr>
          <a:xfrm>
            <a:off x="1229494" y="1085960"/>
            <a:ext cx="4848029" cy="3357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07" y="3815555"/>
            <a:ext cx="3565591" cy="2508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90" y="1290016"/>
            <a:ext cx="3942231" cy="3209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" b="5220"/>
          <a:stretch/>
        </p:blipFill>
        <p:spPr>
          <a:xfrm>
            <a:off x="7895040" y="1303978"/>
            <a:ext cx="3977581" cy="329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" y="172620"/>
            <a:ext cx="12192000" cy="11313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От прошлого к настоящему</a:t>
            </a:r>
          </a:p>
        </p:txBody>
      </p:sp>
    </p:spTree>
    <p:extLst>
      <p:ext uri="{BB962C8B-B14F-4D97-AF65-F5344CB8AC3E}">
        <p14:creationId xmlns:p14="http://schemas.microsoft.com/office/powerpoint/2010/main" val="21399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1"/>
    </mc:Choice>
    <mc:Fallback xmlns="">
      <p:transition spd="slow" advTm="12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938462" y="120313"/>
            <a:ext cx="11253537" cy="89033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b="1" dirty="0"/>
              <a:t>Вступительные испытания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7537" y="1296235"/>
            <a:ext cx="10487525" cy="46714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3000" dirty="0"/>
              <a:t>	Вступительные испытания для поступающих на специальности Лечебное дело и Сестринское дело  проводятся в письменной форме в виде психологического тестирования и ответов на </a:t>
            </a:r>
            <a:r>
              <a:rPr lang="ru-RU" sz="3000" dirty="0" err="1"/>
              <a:t>профориентирующие</a:t>
            </a:r>
            <a:r>
              <a:rPr lang="ru-RU" sz="3000" dirty="0"/>
              <a:t> опросники. </a:t>
            </a:r>
          </a:p>
          <a:p>
            <a:pPr marL="0" indent="0" algn="just">
              <a:buNone/>
            </a:pPr>
            <a:r>
              <a:rPr lang="ru-RU" sz="3000" dirty="0"/>
              <a:t>	Результаты вступительных испытаний помещаются на информационный стенд приёмной комиссии и на официальный сайт Колледжа на следующий рабочий день, после 14.00.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8"/>
    </mc:Choice>
    <mc:Fallback xmlns="">
      <p:transition spd="slow" advTm="1704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-261257" y="1559120"/>
            <a:ext cx="12192000" cy="91022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/>
              <a:t>Официальный сайт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-413657" y="2469342"/>
            <a:ext cx="12344400" cy="16454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>
                <a:hlinkClick r:id="rId2"/>
              </a:rPr>
              <a:t/>
            </a:r>
            <a:br>
              <a:rPr lang="ru-RU" sz="4800" b="1" dirty="0">
                <a:hlinkClick r:id="rId2"/>
              </a:rPr>
            </a:br>
            <a:r>
              <a:rPr lang="en-US" sz="4800" b="1" dirty="0"/>
              <a:t>www</a:t>
            </a:r>
            <a:r>
              <a:rPr lang="ru-RU" sz="4800" b="1" dirty="0"/>
              <a:t>.</a:t>
            </a:r>
            <a:r>
              <a:rPr lang="en-US" sz="4800" b="1" dirty="0"/>
              <a:t>medical42.ru </a:t>
            </a:r>
            <a:endParaRPr lang="ru-RU" sz="4800" b="1" dirty="0"/>
          </a:p>
          <a:p>
            <a:pPr marL="0" indent="0" algn="ctr">
              <a:buNone/>
            </a:pPr>
            <a:endParaRPr lang="ru-RU" sz="4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8"/>
    </mc:Choice>
    <mc:Fallback xmlns="">
      <p:transition spd="slow" advTm="508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Гигиеническая обработка рук </a:t>
            </a:r>
            <a:br>
              <a:rPr lang="ru-RU" sz="4000" dirty="0"/>
            </a:br>
            <a:endParaRPr lang="ru-RU" sz="36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4955"/>
            <a:ext cx="10515600" cy="4982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IMG-20201018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88" y="1153391"/>
            <a:ext cx="8406245" cy="54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05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828" y="215219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9956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098" y="-94170"/>
            <a:ext cx="4749196" cy="67000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68" y="-19220"/>
            <a:ext cx="4883319" cy="6620830"/>
          </a:xfrm>
          <a:prstGeom prst="rect">
            <a:avLst/>
          </a:prstGeom>
        </p:spPr>
      </p:pic>
      <p:pic>
        <p:nvPicPr>
          <p:cNvPr id="3074" name="Объект 3" descr="C:\Users\Prog\AppData\Local\Temp\FineReader11.00\media\image1.jpe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r="1565" b="2963"/>
          <a:stretch/>
        </p:blipFill>
        <p:spPr>
          <a:xfrm>
            <a:off x="2391676" y="99310"/>
            <a:ext cx="4307306" cy="607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174" y="-89940"/>
            <a:ext cx="4755292" cy="6706181"/>
          </a:xfrm>
          <a:prstGeom prst="rect">
            <a:avLst/>
          </a:prstGeom>
        </p:spPr>
      </p:pic>
      <p:pic>
        <p:nvPicPr>
          <p:cNvPr id="8" name="Рисунок 4" descr="C:\Users\Prog\AppData\Local\Temp\FineReader11.00\media\image4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1832" r="1930" b="1272"/>
          <a:stretch/>
        </p:blipFill>
        <p:spPr bwMode="auto">
          <a:xfrm>
            <a:off x="7454880" y="176927"/>
            <a:ext cx="4235115" cy="6078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4" descr="C:\Users\Prog\AppData\Local\Temp\FineReader11.00\media\image2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" r="-54"/>
          <a:stretch/>
        </p:blipFill>
        <p:spPr bwMode="auto">
          <a:xfrm>
            <a:off x="7454880" y="114460"/>
            <a:ext cx="4255472" cy="6143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1"/>
    </mc:Choice>
    <mc:Fallback xmlns="">
      <p:transition spd="slow" advTm="12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28059"/>
            <a:ext cx="12192000" cy="91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Наши специальности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012372" y="1689942"/>
            <a:ext cx="6923314" cy="4253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Лечебное дело</a:t>
            </a:r>
          </a:p>
          <a:p>
            <a:pPr>
              <a:lnSpc>
                <a:spcPct val="150000"/>
              </a:lnSpc>
            </a:pPr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Сестринское дело</a:t>
            </a:r>
          </a:p>
          <a:p>
            <a:pPr>
              <a:lnSpc>
                <a:spcPct val="150000"/>
              </a:lnSpc>
            </a:pPr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Фармация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3200" b="1" dirty="0"/>
          </a:p>
          <a:p>
            <a:pPr marL="0" indent="0">
              <a:buFont typeface="Arial" panose="020B0604020202020204" pitchFamily="34" charset="0"/>
              <a:buNone/>
            </a:pP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r="4362" b="5344"/>
          <a:stretch>
            <a:fillRect/>
          </a:stretch>
        </p:blipFill>
        <p:spPr bwMode="auto">
          <a:xfrm>
            <a:off x="7051609" y="1487242"/>
            <a:ext cx="4479311" cy="377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3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"/>
    </mc:Choice>
    <mc:Fallback xmlns="">
      <p:transition spd="slow" advTm="406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2272"/>
            <a:ext cx="12191999" cy="766189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Лечебное дело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934793"/>
            <a:ext cx="8229600" cy="45059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Лечебное дело – квалификация «Фельдшер»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Очная форма обучения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Прием ведется на базе среднего общего образования (11 классов)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Срок обучения составляет 2 годаа10 мес.</a:t>
            </a:r>
            <a:endParaRPr lang="ru-RU" sz="3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0" b="100000" l="5411" r="9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03" y="722059"/>
            <a:ext cx="3714796" cy="613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02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6"/>
    </mc:Choice>
    <mc:Fallback xmlns="">
      <p:transition spd="slow" advTm="1407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8506" y="1918209"/>
            <a:ext cx="9047748" cy="39102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Осуществление первичного приема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Оказание медицинской помощи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Постановка диагноза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Лечение пациента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Назначение медикаментозных препаратов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Ведение профилактической работы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112112"/>
            <a:ext cx="12192000" cy="8865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Лечебное дело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10205"/>
            <a:ext cx="1219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Виды профессиональной деятельности:</a:t>
            </a:r>
          </a:p>
        </p:txBody>
      </p:sp>
    </p:spTree>
    <p:extLst>
      <p:ext uri="{BB962C8B-B14F-4D97-AF65-F5344CB8AC3E}">
        <p14:creationId xmlns:p14="http://schemas.microsoft.com/office/powerpoint/2010/main" val="393224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5"/>
    </mc:Choice>
    <mc:Fallback xmlns="">
      <p:transition spd="slow" advTm="1812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3912" y="1710369"/>
            <a:ext cx="9143979" cy="39102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Станции скорой помощи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Здравпункты предприятий, школ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Фельдшерско-акушерские пункты в селах, деревнях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Аэропорты, ж/д станции, корабли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Воинские части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Частные клиники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112112"/>
            <a:ext cx="12192000" cy="8865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Лечебное дело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10205"/>
            <a:ext cx="1219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Возможные места работы фельдшера:</a:t>
            </a:r>
          </a:p>
        </p:txBody>
      </p:sp>
    </p:spTree>
    <p:extLst>
      <p:ext uri="{BB962C8B-B14F-4D97-AF65-F5344CB8AC3E}">
        <p14:creationId xmlns:p14="http://schemas.microsoft.com/office/powerpoint/2010/main" val="2494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25"/>
    </mc:Choice>
    <mc:Fallback xmlns="">
      <p:transition spd="slow" advTm="181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822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496" b="8695"/>
          <a:stretch/>
        </p:blipFill>
        <p:spPr>
          <a:xfrm>
            <a:off x="9700723" y="596321"/>
            <a:ext cx="2366948" cy="6261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830"/>
            <a:ext cx="12192000" cy="87679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Сестринское дело</a:t>
            </a:r>
            <a:r>
              <a:rPr lang="ru-RU" sz="4800" dirty="0"/>
              <a:t>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712" y="1110508"/>
            <a:ext cx="10837036" cy="51098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Сестринское дело – квалификация «Медицинская сестра/Медицинский брат»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Очная форма обучения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базе среднего общего образования (11 классов) срок обучения составляет 1 год 10 мес.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базе основного общего образования (9 классов) срок обучения составляет 2 года 10 мес.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9"/>
    </mc:Choice>
    <mc:Fallback xmlns="">
      <p:transition spd="slow" advTm="199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830"/>
            <a:ext cx="12192000" cy="87679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Сестринское дело</a:t>
            </a:r>
            <a:r>
              <a:rPr lang="ru-RU" sz="4800" dirty="0"/>
              <a:t>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4901" y="1549244"/>
            <a:ext cx="10503569" cy="43483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Уход за пациентами в больницах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Постановка инъекций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Измерение давления, температуры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Осуществление перевязок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Выдача медикаментозных средств, назначенных врачом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Оказание первой медицинской помощи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массажа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99" y="4869389"/>
            <a:ext cx="2250017" cy="22500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998621"/>
            <a:ext cx="1219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Виды профессиональной деятельности:</a:t>
            </a:r>
          </a:p>
        </p:txBody>
      </p:sp>
    </p:spTree>
    <p:extLst>
      <p:ext uri="{BB962C8B-B14F-4D97-AF65-F5344CB8AC3E}">
        <p14:creationId xmlns:p14="http://schemas.microsoft.com/office/powerpoint/2010/main" val="122080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9"/>
    </mc:Choice>
    <mc:Fallback xmlns="">
      <p:transition spd="slow" advTm="19989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507</Words>
  <Application>Microsoft Office PowerPoint</Application>
  <PresentationFormat>Широкоэкранный</PresentationFormat>
  <Paragraphs>117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 ГБПОУ «Кузбасский медицинский колледж»</vt:lpstr>
      <vt:lpstr>Презентация PowerPoint</vt:lpstr>
      <vt:lpstr>Презентация PowerPoint</vt:lpstr>
      <vt:lpstr>Презентация PowerPoint</vt:lpstr>
      <vt:lpstr>Лечебное дело</vt:lpstr>
      <vt:lpstr>Презентация PowerPoint</vt:lpstr>
      <vt:lpstr>Презентация PowerPoint</vt:lpstr>
      <vt:lpstr>Сестринское дело </vt:lpstr>
      <vt:lpstr>Сестринское дело </vt:lpstr>
      <vt:lpstr>Сестринское дело </vt:lpstr>
      <vt:lpstr>Презентация PowerPoint</vt:lpstr>
      <vt:lpstr>Презентация PowerPoint</vt:lpstr>
      <vt:lpstr>Презентация PowerPoint</vt:lpstr>
      <vt:lpstr>Образовательный процесс </vt:lpstr>
      <vt:lpstr>Сотрудничество с учреждениями здравоохранения города</vt:lpstr>
      <vt:lpstr>Волонтерская деятельность</vt:lpstr>
      <vt:lpstr>Презентация PowerPoint</vt:lpstr>
      <vt:lpstr>Документы </vt:lpstr>
      <vt:lpstr>Медицинский осмотр</vt:lpstr>
      <vt:lpstr>Вступительные испытания</vt:lpstr>
      <vt:lpstr>Официальный сайт</vt:lpstr>
      <vt:lpstr>Гигиеническая обработка рук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Prog</dc:creator>
  <cp:lastModifiedBy>Роман</cp:lastModifiedBy>
  <cp:revision>191</cp:revision>
  <dcterms:created xsi:type="dcterms:W3CDTF">2018-03-26T10:56:26Z</dcterms:created>
  <dcterms:modified xsi:type="dcterms:W3CDTF">2023-12-08T10:48:17Z</dcterms:modified>
</cp:coreProperties>
</file>