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5" r:id="rId1"/>
  </p:sldMasterIdLst>
  <p:notesMasterIdLst>
    <p:notesMasterId r:id="rId23"/>
  </p:notesMasterIdLst>
  <p:sldIdLst>
    <p:sldId id="467" r:id="rId2"/>
    <p:sldId id="483" r:id="rId3"/>
    <p:sldId id="492" r:id="rId4"/>
    <p:sldId id="493" r:id="rId5"/>
    <p:sldId id="496" r:id="rId6"/>
    <p:sldId id="494" r:id="rId7"/>
    <p:sldId id="497" r:id="rId8"/>
    <p:sldId id="498" r:id="rId9"/>
    <p:sldId id="505" r:id="rId10"/>
    <p:sldId id="475" r:id="rId11"/>
    <p:sldId id="476" r:id="rId12"/>
    <p:sldId id="484" r:id="rId13"/>
    <p:sldId id="502" r:id="rId14"/>
    <p:sldId id="503" r:id="rId15"/>
    <p:sldId id="458" r:id="rId16"/>
    <p:sldId id="500" r:id="rId17"/>
    <p:sldId id="501" r:id="rId18"/>
    <p:sldId id="457" r:id="rId19"/>
    <p:sldId id="480" r:id="rId20"/>
    <p:sldId id="464" r:id="rId21"/>
    <p:sldId id="463" r:id="rId22"/>
  </p:sldIdLst>
  <p:sldSz cx="9144000" cy="6858000" type="screen4x3"/>
  <p:notesSz cx="6799263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BBC67"/>
    <a:srgbClr val="FF0000"/>
    <a:srgbClr val="D2A000"/>
    <a:srgbClr val="FF7053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3581" autoAdjust="0"/>
  </p:normalViewPr>
  <p:slideViewPr>
    <p:cSldViewPr>
      <p:cViewPr>
        <p:scale>
          <a:sx n="98" d="100"/>
          <a:sy n="98" d="100"/>
        </p:scale>
        <p:origin x="-192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40363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EFAE57-032A-44D9-9602-AF9B241B3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1D40E-1F92-4088-9D82-9165B42908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86997-DC4B-4154-8922-760FCE8198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6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6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0EBFA-42D1-4641-8706-AD19943AF9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AF2AC-74EC-4D5B-BEB0-5774FA3825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3224E-F24A-406C-881D-8C557A0C79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F0006-A8CA-46A5-B1BC-20E47D7982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1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3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40219-F409-4FA6-ADED-0B49FB424C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E0568-9F91-4D03-B360-6469EAB486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C836A-2D5C-44C9-811E-815D9AA70D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5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27DEA-BBD0-4D92-972E-7814B3767D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7001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5"/>
            <a:ext cx="609600" cy="365125"/>
          </a:xfrm>
        </p:spPr>
        <p:txBody>
          <a:bodyPr/>
          <a:lstStyle/>
          <a:p>
            <a:pPr>
              <a:defRPr/>
            </a:pPr>
            <a:fld id="{45C5AF59-902C-4CB9-A2C9-81C11D1449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3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3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5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5CC255F-88B9-4501-BDED-B41969B44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endParaRPr lang="ru-RU" sz="2800" b="1" i="1" dirty="0" smtClean="0"/>
          </a:p>
          <a:p>
            <a:pPr algn="ctr">
              <a:spcBef>
                <a:spcPts val="0"/>
              </a:spcBef>
            </a:pPr>
            <a:endParaRPr lang="ru-RU" sz="2800" b="1" i="1" dirty="0" smtClean="0">
              <a:latin typeface="Montserrat Medium" pitchFamily="2" charset="-52"/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endParaRPr lang="ru-RU" sz="2800" dirty="0" smtClean="0">
              <a:latin typeface="Montserrat Medium" pitchFamily="2" charset="-52"/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endParaRPr lang="ru-RU" sz="2800" dirty="0" smtClean="0">
              <a:latin typeface="Montserrat Medium" pitchFamily="2" charset="-52"/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Montserrat Medium" pitchFamily="2" charset="-52"/>
                <a:ea typeface="+mj-ea"/>
                <a:cs typeface="+mj-cs"/>
              </a:rPr>
              <a:t>«</a:t>
            </a:r>
            <a:r>
              <a:rPr lang="ru-RU" sz="2800" dirty="0" smtClean="0">
                <a:latin typeface="Montserrat Medium" pitchFamily="2" charset="-52"/>
              </a:rPr>
              <a:t>Роль семьи при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Montserrat Medium" pitchFamily="2" charset="-52"/>
              </a:rPr>
              <a:t>построении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Montserrat Medium" pitchFamily="2" charset="-52"/>
              </a:rPr>
              <a:t>профессиональной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Montserrat Medium" pitchFamily="2" charset="-52"/>
              </a:rPr>
              <a:t>траектории ребенка</a:t>
            </a:r>
            <a:r>
              <a:rPr lang="ru-RU" sz="2800" dirty="0" smtClean="0">
                <a:latin typeface="Montserrat Medium" pitchFamily="2" charset="-52"/>
                <a:ea typeface="+mj-ea"/>
                <a:cs typeface="+mj-cs"/>
              </a:rPr>
              <a:t>»</a:t>
            </a:r>
            <a:endParaRPr lang="ru-RU" sz="2800" i="1" dirty="0" smtClean="0">
              <a:latin typeface="Montserrat Medium" pitchFamily="2" charset="-52"/>
            </a:endParaRPr>
          </a:p>
          <a:p>
            <a:pPr>
              <a:spcBef>
                <a:spcPts val="0"/>
              </a:spcBef>
            </a:pPr>
            <a:endParaRPr lang="ru-RU" sz="2000" b="1" i="1" dirty="0" smtClean="0"/>
          </a:p>
          <a:p>
            <a:pPr algn="r">
              <a:spcBef>
                <a:spcPts val="0"/>
              </a:spcBef>
            </a:pPr>
            <a:endParaRPr lang="ru-RU" sz="2000" b="1" i="1" dirty="0" smtClean="0"/>
          </a:p>
          <a:p>
            <a:pPr algn="r">
              <a:spcBef>
                <a:spcPts val="0"/>
              </a:spcBef>
            </a:pPr>
            <a:endParaRPr lang="ru-RU" sz="2000" b="1" i="1" dirty="0" smtClean="0"/>
          </a:p>
          <a:p>
            <a:pPr algn="r">
              <a:spcBef>
                <a:spcPts val="0"/>
              </a:spcBef>
            </a:pPr>
            <a:endParaRPr lang="ru-RU" sz="2000" b="1" i="1" dirty="0" smtClean="0"/>
          </a:p>
          <a:p>
            <a:pPr algn="r">
              <a:spcBef>
                <a:spcPts val="0"/>
              </a:spcBef>
            </a:pPr>
            <a:endParaRPr lang="ru-RU" sz="2000" b="1" i="1" dirty="0" smtClean="0"/>
          </a:p>
          <a:p>
            <a:pPr algn="r">
              <a:spcBef>
                <a:spcPts val="0"/>
              </a:spcBef>
            </a:pPr>
            <a:endParaRPr lang="ru-RU" sz="2000" b="1" i="1" dirty="0" smtClean="0">
              <a:latin typeface="Montserrat Medium" pitchFamily="2" charset="-52"/>
            </a:endParaRPr>
          </a:p>
          <a:p>
            <a:pPr algn="r">
              <a:spcBef>
                <a:spcPts val="0"/>
              </a:spcBef>
            </a:pPr>
            <a:r>
              <a:rPr lang="ru-RU" b="1" i="1" dirty="0" smtClean="0">
                <a:latin typeface="Montserrat Medium" pitchFamily="2" charset="-52"/>
              </a:rPr>
              <a:t>Начальник </a:t>
            </a:r>
            <a:r>
              <a:rPr lang="ru-RU" b="1" i="1" dirty="0" smtClean="0">
                <a:latin typeface="Montserrat Medium" pitchFamily="2" charset="-52"/>
              </a:rPr>
              <a:t>отдела профориентации </a:t>
            </a:r>
          </a:p>
          <a:p>
            <a:pPr algn="r">
              <a:spcBef>
                <a:spcPts val="0"/>
              </a:spcBef>
            </a:pPr>
            <a:r>
              <a:rPr lang="ru-RU" b="1" i="1" dirty="0" smtClean="0">
                <a:latin typeface="Montserrat Medium" pitchFamily="2" charset="-52"/>
              </a:rPr>
              <a:t>КЦ «Работа России» г.Новокузнецка </a:t>
            </a:r>
          </a:p>
          <a:p>
            <a:pPr algn="r">
              <a:spcBef>
                <a:spcPts val="0"/>
              </a:spcBef>
            </a:pPr>
            <a:r>
              <a:rPr lang="ru-RU" b="1" i="1" dirty="0" smtClean="0">
                <a:latin typeface="Montserrat Medium" pitchFamily="2" charset="-52"/>
              </a:rPr>
              <a:t>Лузина Ольга Евгеньевна</a:t>
            </a:r>
            <a:endParaRPr lang="ru-RU" b="1" i="1" dirty="0">
              <a:latin typeface="Montserrat Medium" pitchFamily="2" charset="-52"/>
            </a:endParaRPr>
          </a:p>
        </p:txBody>
      </p:sp>
      <p:pic>
        <p:nvPicPr>
          <p:cNvPr id="3" name="Picture 2" descr="https://kazan.ruc.su/upload/iblock/a5b/a5b9966442615480bec1e13be6e760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172942" cy="3024336"/>
          </a:xfrm>
          <a:prstGeom prst="rect">
            <a:avLst/>
          </a:prstGeom>
          <a:noFill/>
        </p:spPr>
      </p:pic>
      <p:pic>
        <p:nvPicPr>
          <p:cNvPr id="4" name="Picture 3" descr="C:\Users\Копылова\Desktop\лого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20690"/>
            <a:ext cx="1440200" cy="65277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A2E44830-66BA-C0C7-2DCB-92413813E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424" t="10088" r="19000" b="30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8F9B459-3D65-BFE6-62E3-810A41073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9258" t="9647" r="18442" b="4372"/>
          <a:stretch>
            <a:fillRect/>
          </a:stretch>
        </p:blipFill>
        <p:spPr bwMode="auto">
          <a:xfrm>
            <a:off x="0" y="-34959"/>
            <a:ext cx="9144000" cy="689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A32268-C6F0-4A4A-2D7E-54D351F77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015" t="10289" r="17105" b="18308"/>
          <a:stretch>
            <a:fillRect/>
          </a:stretch>
        </p:blipFill>
        <p:spPr bwMode="auto">
          <a:xfrm>
            <a:off x="-1" y="1"/>
            <a:ext cx="9144001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977439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4650" t="5983" r="13255" b="31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8659" t="6553" r="8765" b="48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D2F603A-9361-6169-C880-F726BE12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6946" r="2718" b="4146"/>
          <a:stretch>
            <a:fillRect/>
          </a:stretch>
        </p:blipFill>
        <p:spPr bwMode="auto">
          <a:xfrm>
            <a:off x="0" y="908720"/>
            <a:ext cx="9144000" cy="470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Копылова\Desktop\лого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20690"/>
            <a:ext cx="1440200" cy="652773"/>
          </a:xfrm>
          <a:prstGeom prst="rect">
            <a:avLst/>
          </a:prstGeom>
          <a:noFill/>
        </p:spPr>
      </p:pic>
      <p:pic>
        <p:nvPicPr>
          <p:cNvPr id="5" name="Picture 3" descr="C:\Users\Копылова\Desktop\лого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836" y="3803591"/>
            <a:ext cx="1442328" cy="652581"/>
          </a:xfrm>
          <a:prstGeom prst="rect">
            <a:avLst/>
          </a:prstGeom>
          <a:noFill/>
        </p:spPr>
      </p:pic>
      <p:pic>
        <p:nvPicPr>
          <p:cNvPr id="1026" name="Picture 2" descr="C:\Users\Рылова_А_В\Downloads\2023-11-08_15-25-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Рылова_А_В\Downloads\2023-11-08_15-28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12195" t="8537" r="12348" b="365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31296" t="10742" r="15277" b="121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Копылова\Desktop\лого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20690"/>
            <a:ext cx="1440200" cy="6527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1340773"/>
            <a:ext cx="69127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/>
            <a:r>
              <a:rPr lang="ru-RU" sz="3200" dirty="0" smtClean="0">
                <a:latin typeface="Montserrat Medium" pitchFamily="2" charset="-52"/>
              </a:rPr>
              <a:t>Удачный выбор профессии…</a:t>
            </a:r>
          </a:p>
          <a:p>
            <a:pPr marL="571500" indent="-571500" algn="just"/>
            <a:endParaRPr lang="ru-RU" sz="3200" dirty="0" smtClean="0">
              <a:latin typeface="Montserrat Medium" pitchFamily="2" charset="-52"/>
            </a:endParaRPr>
          </a:p>
          <a:p>
            <a:pPr marL="571500" indent="-571500" algn="just"/>
            <a:endParaRPr lang="ru-RU" sz="3200" dirty="0" smtClean="0">
              <a:latin typeface="Montserrat Medium" pitchFamily="2" charset="-52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ru-RU" sz="2800" dirty="0" smtClean="0">
                <a:latin typeface="Montserrat Medium" pitchFamily="2" charset="-52"/>
              </a:rPr>
              <a:t>Можно ли его осуществить? </a:t>
            </a:r>
          </a:p>
          <a:p>
            <a:pPr marL="571500" indent="-571500" algn="just"/>
            <a:endParaRPr lang="ru-RU" sz="2800" dirty="0" smtClean="0">
              <a:latin typeface="Montserrat Medium" pitchFamily="2" charset="-52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ru-RU" sz="2800" dirty="0" smtClean="0">
                <a:latin typeface="Montserrat Medium" pitchFamily="2" charset="-52"/>
              </a:rPr>
              <a:t>От кого это зависит и как заранее определить, что выбор сделан правильно? </a:t>
            </a:r>
          </a:p>
          <a:p>
            <a:pPr marL="571500" indent="-571500" algn="just"/>
            <a:endParaRPr lang="ru-RU" sz="2800" dirty="0" smtClean="0">
              <a:latin typeface="Montserrat Medium" pitchFamily="2" charset="-52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ru-RU" sz="2800" dirty="0" smtClean="0">
                <a:latin typeface="Montserrat Medium" pitchFamily="2" charset="-52"/>
              </a:rPr>
              <a:t>Чем могут помочь родители?</a:t>
            </a:r>
            <a:endParaRPr lang="ru-RU" sz="2800" dirty="0"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40309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2040" y="908720"/>
            <a:ext cx="3816424" cy="1734462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43372" y="1071547"/>
            <a:ext cx="4536504" cy="1584176"/>
          </a:xfrm>
        </p:spPr>
        <p:txBody>
          <a:bodyPr>
            <a:noAutofit/>
          </a:bodyPr>
          <a:lstStyle/>
          <a:p>
            <a:pPr algn="r"/>
            <a:r>
              <a:rPr lang="ru-RU" sz="4000" b="1" dirty="0">
                <a:solidFill>
                  <a:srgbClr val="696969"/>
                </a:solidFill>
              </a:rPr>
              <a:t>УСЛУГИ СЛУЖБЫ ЗАНЯТОСТИ </a:t>
            </a:r>
            <a:br>
              <a:rPr lang="ru-RU" sz="4000" b="1" dirty="0">
                <a:solidFill>
                  <a:srgbClr val="696969"/>
                </a:solidFill>
              </a:rPr>
            </a:br>
            <a:r>
              <a:rPr lang="ru-RU" sz="4000" b="1" dirty="0">
                <a:solidFill>
                  <a:srgbClr val="696969"/>
                </a:solidFill>
              </a:rPr>
              <a:t>ДЛЯ ГРАЖДАН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19464" y="2708920"/>
            <a:ext cx="4824536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700" noProof="0" dirty="0">
                <a:solidFill>
                  <a:srgbClr val="696969"/>
                </a:solidFill>
                <a:ea typeface="+mj-ea"/>
                <a:cs typeface="+mj-cs"/>
              </a:rPr>
              <a:t>УСЛУГИ ПРОФКОНСУЛЬТАНТОВ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i="0" u="none" strike="noStrike" kern="1200" cap="none" spc="0" normalizeH="0" baseline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ea typeface="+mj-ea"/>
                <a:cs typeface="+mj-cs"/>
              </a:rPr>
              <a:t>ПОМОЩЬ</a:t>
            </a:r>
            <a:r>
              <a:rPr kumimoji="0" lang="ru-RU" sz="1700" i="0" u="none" strike="noStrike" kern="1200" cap="none" spc="0" normalizeH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ea typeface="+mj-ea"/>
                <a:cs typeface="+mj-cs"/>
              </a:rPr>
              <a:t> В ВЫБОРЕ ПРОФЕССИИ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700" baseline="0" noProof="0" dirty="0">
                <a:solidFill>
                  <a:srgbClr val="696969"/>
                </a:solidFill>
                <a:ea typeface="+mj-ea"/>
                <a:cs typeface="+mj-cs"/>
              </a:rPr>
              <a:t>ПОДБОР</a:t>
            </a:r>
            <a:r>
              <a:rPr lang="ru-RU" sz="1700" noProof="0" dirty="0">
                <a:solidFill>
                  <a:srgbClr val="696969"/>
                </a:solidFill>
                <a:ea typeface="+mj-ea"/>
                <a:cs typeface="+mj-cs"/>
              </a:rPr>
              <a:t> ВАРИАНТОВ ТРУДОУСТРОЙСТВА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i="0" u="none" strike="noStrike" kern="1200" cap="none" spc="0" normalizeH="0" baseline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ea typeface="+mj-ea"/>
                <a:cs typeface="+mj-cs"/>
              </a:rPr>
              <a:t>ПСИХОЛОГИЧЕСКАЯ</a:t>
            </a:r>
            <a:r>
              <a:rPr kumimoji="0" lang="ru-RU" sz="1700" i="0" u="none" strike="noStrike" kern="1200" cap="none" spc="0" normalizeH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ea typeface="+mj-ea"/>
                <a:cs typeface="+mj-cs"/>
              </a:rPr>
              <a:t> ПОДДЕРЖКА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700" baseline="0" noProof="0" dirty="0">
                <a:solidFill>
                  <a:srgbClr val="696969"/>
                </a:solidFill>
                <a:ea typeface="+mj-ea"/>
                <a:cs typeface="+mj-cs"/>
              </a:rPr>
              <a:t>ТРЕНИНГИ</a:t>
            </a:r>
            <a:r>
              <a:rPr lang="ru-RU" sz="1700" noProof="0" dirty="0">
                <a:solidFill>
                  <a:srgbClr val="696969"/>
                </a:solidFill>
                <a:ea typeface="+mj-ea"/>
                <a:cs typeface="+mj-cs"/>
              </a:rPr>
              <a:t> ПО ТЕХНОЛОГИИ ПОИСКА РАБОТЫ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i="0" u="none" strike="noStrike" kern="1200" cap="none" spc="0" normalizeH="0" baseline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ea typeface="+mj-ea"/>
                <a:cs typeface="+mj-cs"/>
              </a:rPr>
              <a:t>УСЛУГИ</a:t>
            </a:r>
            <a:r>
              <a:rPr kumimoji="0" lang="ru-RU" sz="1700" i="0" u="none" strike="noStrike" kern="1200" cap="none" spc="0" normalizeH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ea typeface="+mj-ea"/>
                <a:cs typeface="+mj-cs"/>
              </a:rPr>
              <a:t> ПРОФЕССИОНАЛЬНОГО ОБУЧЕНИЯ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700" baseline="0" noProof="0" dirty="0">
                <a:solidFill>
                  <a:srgbClr val="696969"/>
                </a:solidFill>
                <a:ea typeface="+mj-ea"/>
                <a:cs typeface="+mj-cs"/>
              </a:rPr>
              <a:t>ВРЕМЕННЫЕ</a:t>
            </a:r>
            <a:r>
              <a:rPr lang="ru-RU" sz="1700" noProof="0" dirty="0">
                <a:solidFill>
                  <a:srgbClr val="696969"/>
                </a:solidFill>
                <a:ea typeface="+mj-ea"/>
                <a:cs typeface="+mj-cs"/>
              </a:rPr>
              <a:t> И ОБЩЕСТВЕННЫЕ РАБОТЫ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i="0" u="none" strike="noStrike" kern="1200" cap="none" spc="0" normalizeH="0" baseline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ea typeface="+mj-ea"/>
                <a:cs typeface="+mj-cs"/>
              </a:rPr>
              <a:t>ЯРМАРКИ</a:t>
            </a:r>
            <a:r>
              <a:rPr kumimoji="0" lang="ru-RU" sz="1700" i="0" u="none" strike="noStrike" kern="1200" cap="none" spc="0" normalizeH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ea typeface="+mj-ea"/>
                <a:cs typeface="+mj-cs"/>
              </a:rPr>
              <a:t> ВАКАНСИЙ И УЧЕБНЫХ МЕСТ</a:t>
            </a:r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6093298"/>
            <a:ext cx="7848872" cy="553998"/>
          </a:xfrm>
          <a:prstGeom prst="rect">
            <a:avLst/>
          </a:prstGeom>
          <a:solidFill>
            <a:srgbClr val="696969"/>
          </a:solidFill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+mj-lt"/>
              </a:rPr>
              <a:t>ВСЕ УСЛУГИ ПРЕДОСТАВЛЯЮТСЯ БЕСПЛАТНО</a:t>
            </a:r>
          </a:p>
        </p:txBody>
      </p:sp>
      <p:pic>
        <p:nvPicPr>
          <p:cNvPr id="8" name="Рисунок 7" descr="ИНЖИНЕР.png"/>
          <p:cNvPicPr>
            <a:picLocks noChangeAspect="1"/>
          </p:cNvPicPr>
          <p:nvPr/>
        </p:nvPicPr>
        <p:blipFill>
          <a:blip r:embed="rId2" cstate="print"/>
          <a:srcRect l="31887" r="2751" b="1262"/>
          <a:stretch>
            <a:fillRect/>
          </a:stretch>
        </p:blipFill>
        <p:spPr>
          <a:xfrm>
            <a:off x="7" y="5"/>
            <a:ext cx="4499991" cy="374095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139952" y="1988840"/>
            <a:ext cx="792088" cy="0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139952" y="1988840"/>
            <a:ext cx="0" cy="4104456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РОБОТОТЕХ.png"/>
          <p:cNvPicPr>
            <a:picLocks noChangeAspect="1"/>
          </p:cNvPicPr>
          <p:nvPr/>
        </p:nvPicPr>
        <p:blipFill>
          <a:blip r:embed="rId3" cstate="print"/>
          <a:srcRect t="4048"/>
          <a:stretch>
            <a:fillRect/>
          </a:stretch>
        </p:blipFill>
        <p:spPr>
          <a:xfrm>
            <a:off x="539552" y="4170282"/>
            <a:ext cx="3168352" cy="170699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932040" y="332656"/>
            <a:ext cx="576064" cy="432048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24128" y="332656"/>
            <a:ext cx="576064" cy="432048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16216" y="332656"/>
            <a:ext cx="576064" cy="432048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332656"/>
            <a:ext cx="576064" cy="432048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100392" y="332656"/>
            <a:ext cx="576064" cy="432048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3500431" y="1357299"/>
            <a:ext cx="857256" cy="1588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0035" y="3786191"/>
            <a:ext cx="3852936" cy="830997"/>
          </a:xfrm>
          <a:prstGeom prst="rect">
            <a:avLst/>
          </a:prstGeom>
          <a:solidFill>
            <a:srgbClr val="6969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ОТДЕЛ ПРОФОРИЕНТАЦИИ И ПРОФКОНСУЛЬТАЦИИ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90" y="764704"/>
            <a:ext cx="2643207" cy="1500198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71600" y="692698"/>
            <a:ext cx="2274616" cy="13789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696969"/>
                </a:solidFill>
              </a:rPr>
              <a:t>НАШИ КОНТАКТЫ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55976" y="620688"/>
            <a:ext cx="0" cy="1512168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1403649" y="4786322"/>
            <a:ext cx="3096915" cy="710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ea typeface="+mj-ea"/>
                <a:cs typeface="+mj-cs"/>
              </a:rPr>
              <a:t>КАБ.406,405,201,202 </a:t>
            </a:r>
            <a:endParaRPr lang="ru-RU" sz="2000" b="1" dirty="0">
              <a:solidFill>
                <a:srgbClr val="696969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ea typeface="+mj-ea"/>
                <a:cs typeface="+mj-cs"/>
              </a:rPr>
              <a:t>ТЕЛ.57-62-42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ea typeface="+mj-ea"/>
                <a:cs typeface="+mj-cs"/>
              </a:rPr>
              <a:t>, 57-62-29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9" name="Рисунок 18" descr="КАР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996957"/>
            <a:ext cx="3279824" cy="3168347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rot="5400000">
            <a:off x="7527975" y="2561262"/>
            <a:ext cx="714380" cy="1588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928663" y="5786454"/>
            <a:ext cx="576064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14480" y="5786454"/>
            <a:ext cx="576064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00299" y="5786454"/>
            <a:ext cx="576064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86116" y="5786454"/>
            <a:ext cx="576064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43439" y="642919"/>
            <a:ext cx="3857652" cy="147732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+mj-lt"/>
              </a:rPr>
              <a:t>Кадровый центр «Работа России» г.Новокузнецка</a:t>
            </a:r>
            <a:endParaRPr lang="ru-RU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7825" y="2428873"/>
            <a:ext cx="233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Ул.Спартака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Копылова\Desktop\лого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20690"/>
            <a:ext cx="1440200" cy="6527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052736"/>
            <a:ext cx="57310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Montserrat Medium" pitchFamily="2" charset="-52"/>
              </a:rPr>
              <a:t>Два пути выбора профессии: </a:t>
            </a:r>
          </a:p>
          <a:p>
            <a:pPr algn="ctr"/>
            <a:endParaRPr lang="ru-RU" sz="2800" b="1" dirty="0">
              <a:latin typeface="Montserrat Medium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88842"/>
            <a:ext cx="64087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Montserrat Medium" pitchFamily="2" charset="-52"/>
              </a:rPr>
              <a:t>1. </a:t>
            </a:r>
            <a:r>
              <a:rPr lang="ru-RU" sz="2400" b="1" i="1" dirty="0" smtClean="0">
                <a:latin typeface="Montserrat Medium" pitchFamily="2" charset="-52"/>
              </a:rPr>
              <a:t>Метод «проб и ошибок»</a:t>
            </a:r>
            <a:r>
              <a:rPr lang="ru-RU" sz="2400" b="1" dirty="0" smtClean="0">
                <a:latin typeface="Montserrat Medium" pitchFamily="2" charset="-52"/>
              </a:rPr>
              <a:t>: </a:t>
            </a:r>
            <a:r>
              <a:rPr lang="ru-RU" dirty="0" smtClean="0">
                <a:latin typeface="Montserrat Medium" pitchFamily="2" charset="-52"/>
              </a:rPr>
              <a:t>Практика показывает, что первую профессию в молодости часто выбирают наугад. Человек ищет вслепую, пробуя себя в разных сферах, пока не найдет то, что будет приносить ему средства, чтобы достойно существовать, и удовлетворение от процесса работы.</a:t>
            </a:r>
            <a:r>
              <a:rPr lang="ru-RU" dirty="0" smtClean="0"/>
              <a:t> </a:t>
            </a:r>
          </a:p>
          <a:p>
            <a:pPr algn="just"/>
            <a:endParaRPr lang="ru-RU" dirty="0">
              <a:latin typeface="Montserrat Medium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Montserrat Medium" pitchFamily="2" charset="-52"/>
              </a:rPr>
              <a:t>2. </a:t>
            </a:r>
            <a:r>
              <a:rPr lang="ru-RU" sz="2400" b="1" i="1" dirty="0" smtClean="0">
                <a:latin typeface="Montserrat Medium" pitchFamily="2" charset="-52"/>
              </a:rPr>
              <a:t>Метод осознанного выбора</a:t>
            </a:r>
            <a:r>
              <a:rPr lang="ru-RU" sz="2400" b="1" dirty="0" smtClean="0">
                <a:latin typeface="Montserrat Medium" pitchFamily="2" charset="-52"/>
              </a:rPr>
              <a:t>:</a:t>
            </a:r>
            <a:r>
              <a:rPr lang="ru-RU" sz="2400" dirty="0" smtClean="0">
                <a:latin typeface="Montserrat Medium" pitchFamily="2" charset="-52"/>
              </a:rPr>
              <a:t> </a:t>
            </a:r>
            <a:r>
              <a:rPr lang="ru-RU" dirty="0" smtClean="0">
                <a:latin typeface="Montserrat Medium" pitchFamily="2" charset="-52"/>
              </a:rPr>
              <a:t>человек изучает самого себя, свои интересы и склонности, особенности мышления, памяти, внимания, особенности нервной системы и потом делает выбор.</a:t>
            </a:r>
            <a:endParaRPr lang="ru-RU" dirty="0"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4030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Копылова\Desktop\лого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20690"/>
            <a:ext cx="1440200" cy="6527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1772816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/>
            <a:endParaRPr lang="ru-RU" sz="2800" dirty="0">
              <a:latin typeface="Montserrat Medium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628800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Montserrat Medium" pitchFamily="2" charset="-52"/>
              </a:rPr>
              <a:t>Семья</a:t>
            </a:r>
            <a:r>
              <a:rPr lang="ru-RU" sz="2400" dirty="0" smtClean="0">
                <a:latin typeface="Montserrat Medium" pitchFamily="2" charset="-52"/>
              </a:rPr>
              <a:t> – это то пространство, где формируется отношение к работе, к профессиональной деятельности. У каждого  взрослого есть свое представление о работе, которое он, порой того сам не понимая, передает ребенку. </a:t>
            </a:r>
            <a:endParaRPr lang="ru-RU" sz="2400" dirty="0"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4030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3595" y="728701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ontserrat Medium" pitchFamily="2" charset="-52"/>
              </a:rPr>
              <a:t>Какие искушения стоят перед подростком, когда он выбирает себе профессию?</a:t>
            </a:r>
            <a:endParaRPr lang="ru-RU" sz="2000" b="1" dirty="0">
              <a:latin typeface="Montserrat Medium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700809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lvl="4">
              <a:buFont typeface="Wingdings" pitchFamily="2" charset="2"/>
              <a:buChar char="Ø"/>
            </a:pPr>
            <a:r>
              <a:rPr lang="ru-RU" dirty="0" smtClean="0">
                <a:latin typeface="Montserrat Medium" pitchFamily="2" charset="-52"/>
              </a:rPr>
              <a:t> Мода и популярность профессии.</a:t>
            </a:r>
            <a:endParaRPr lang="ru-RU" dirty="0">
              <a:latin typeface="Montserrat Medium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06085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tserrat Medium" pitchFamily="2" charset="-52"/>
              </a:rPr>
              <a:t> Приблизительное представление о содержании будущей профессии.</a:t>
            </a:r>
            <a:endParaRPr lang="ru-RU" dirty="0">
              <a:latin typeface="Montserrat Medium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2780928"/>
            <a:ext cx="3655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dirty="0" smtClean="0">
                <a:latin typeface="Montserrat Medium" pitchFamily="2" charset="-52"/>
              </a:rPr>
              <a:t> Влияние сверстников.</a:t>
            </a:r>
            <a:endParaRPr lang="ru-RU" dirty="0">
              <a:latin typeface="Montserrat Medium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63" y="3212976"/>
            <a:ext cx="562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tserrat Medium" pitchFamily="2" charset="-52"/>
              </a:rPr>
              <a:t> Ориентация на мнение случайных людей.</a:t>
            </a:r>
            <a:endParaRPr lang="ru-RU" dirty="0">
              <a:latin typeface="Montserrat Medium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2" y="3591018"/>
            <a:ext cx="5378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dirty="0" smtClean="0">
                <a:latin typeface="Montserrat Medium" pitchFamily="2" charset="-52"/>
              </a:rPr>
              <a:t> Внешнее впечатление о профессии.</a:t>
            </a:r>
            <a:endParaRPr lang="ru-RU" dirty="0">
              <a:latin typeface="Montserrat Medium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15" y="4005064"/>
            <a:ext cx="5073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tserrat Medium" pitchFamily="2" charset="-52"/>
              </a:rPr>
              <a:t> Выбор вопреки или назло кому-либо.</a:t>
            </a:r>
            <a:endParaRPr lang="ru-RU" dirty="0">
              <a:latin typeface="Montserrat Medium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7637" y="4401109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tserrat Medium" pitchFamily="2" charset="-52"/>
              </a:rPr>
              <a:t> Игнорирование медицинских противопоказаний.</a:t>
            </a:r>
            <a:endParaRPr lang="ru-RU" dirty="0">
              <a:latin typeface="Montserrat Medium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2" y="4941168"/>
            <a:ext cx="5413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tserrat Medium" pitchFamily="2" charset="-52"/>
              </a:rPr>
              <a:t> Отсутствие запасных вариантов выбора.</a:t>
            </a:r>
            <a:endParaRPr lang="ru-RU" dirty="0">
              <a:latin typeface="Montserrat Medium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1115616" y="530120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>
              <a:buFont typeface="Wingdings" pitchFamily="2" charset="2"/>
              <a:buChar char="Ø"/>
            </a:pPr>
            <a:r>
              <a:rPr lang="ru-RU" dirty="0" smtClean="0">
                <a:latin typeface="Montserrat Medium" pitchFamily="2" charset="-52"/>
              </a:rPr>
              <a:t>Материальная сторона.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5805265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tserrat Medium" pitchFamily="2" charset="-52"/>
              </a:rPr>
              <a:t>Недостаточный учет собственных способностей.</a:t>
            </a:r>
            <a:endParaRPr lang="ru-RU" dirty="0">
              <a:latin typeface="Montserrat Medium" pitchFamily="2" charset="-52"/>
            </a:endParaRPr>
          </a:p>
        </p:txBody>
      </p:sp>
      <p:pic>
        <p:nvPicPr>
          <p:cNvPr id="16" name="Picture 3" descr="C:\Users\Копылова\Desktop\лого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20690"/>
            <a:ext cx="1440200" cy="652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64030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Копылова\Desktop\лого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20690"/>
            <a:ext cx="1440200" cy="6527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6" y="1052741"/>
            <a:ext cx="4436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tserrat Medium" pitchFamily="2" charset="-52"/>
              </a:rPr>
              <a:t>Типичные ошибки:</a:t>
            </a:r>
            <a:endParaRPr lang="ru-RU" sz="2400" b="1" dirty="0">
              <a:latin typeface="Montserrat Medium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060848"/>
            <a:ext cx="738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Montserrat Medium" pitchFamily="2" charset="-52"/>
              </a:rPr>
              <a:t>Родители не учитывают, что выбор профессии – процесс не только рациональный, но и эмоциональный. </a:t>
            </a:r>
            <a:endParaRPr lang="ru-RU" dirty="0">
              <a:latin typeface="Montserrat Medium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3120" y="278092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Montserrat Medium" pitchFamily="2" charset="-52"/>
              </a:rPr>
              <a:t>Предложение родителей не соответствует мотивации ребенка, потому что родители не воспринимают его всерьез.</a:t>
            </a:r>
            <a:endParaRPr lang="ru-RU" dirty="0">
              <a:latin typeface="Montserrat Medium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64502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Montserrat Medium" pitchFamily="2" charset="-52"/>
              </a:rPr>
              <a:t>Родители предлагают ребенку не профессию, а учебное заведение.</a:t>
            </a:r>
            <a:endParaRPr lang="ru-RU" dirty="0">
              <a:latin typeface="Montserrat Medium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4365106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Montserrat Medium" pitchFamily="2" charset="-52"/>
              </a:rPr>
              <a:t>Родители предлагают ребенку выбрать профессию, которая с их точки зрения, всегда будет востребована.</a:t>
            </a:r>
            <a:endParaRPr lang="ru-RU" dirty="0">
              <a:latin typeface="Montserrat Medium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537321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Montserrat Medium" pitchFamily="2" charset="-52"/>
              </a:rPr>
              <a:t>Родители предъявляют ребенку завышенные требования, не соответствующие его возможностям.</a:t>
            </a:r>
            <a:endParaRPr lang="ru-RU" dirty="0"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4030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772816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/>
            <a:endParaRPr lang="ru-RU" sz="2800" dirty="0">
              <a:latin typeface="Montserrat Medium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592796"/>
            <a:ext cx="26965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Montserrat Medium" pitchFamily="2" charset="-52"/>
              </a:rPr>
              <a:t>Помните:</a:t>
            </a:r>
            <a:endParaRPr lang="ru-RU" sz="4000" b="1" dirty="0">
              <a:latin typeface="Montserrat Medium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828839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tserrat Medium" pitchFamily="2" charset="-52"/>
              </a:rPr>
              <a:t>степень Вашего влияния на выбор образовательного маршрута и профессиональное самоопределение ребёнка колоссальна!</a:t>
            </a:r>
            <a:endParaRPr lang="ru-RU" sz="2000" dirty="0">
              <a:latin typeface="Montserrat Medium" pitchFamily="2" charset="-52"/>
            </a:endParaRPr>
          </a:p>
        </p:txBody>
      </p:sp>
      <p:pic>
        <p:nvPicPr>
          <p:cNvPr id="8" name="Picture 3" descr="C:\Users\Копылова\Desktop\лого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20690"/>
            <a:ext cx="1440200" cy="652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64030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3FD8A7D5-0198-C0A3-17B2-32599B0658C2}"/>
              </a:ext>
            </a:extLst>
          </p:cNvPr>
          <p:cNvGraphicFramePr>
            <a:graphicFrameLocks noGrp="1"/>
          </p:cNvGraphicFramePr>
          <p:nvPr/>
        </p:nvGraphicFramePr>
        <p:xfrm>
          <a:off x="35496" y="0"/>
          <a:ext cx="9108504" cy="6802620"/>
        </p:xfrm>
        <a:graphic>
          <a:graphicData uri="http://schemas.openxmlformats.org/drawingml/2006/table">
            <a:tbl>
              <a:tblPr/>
              <a:tblGrid>
                <a:gridCol w="7784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4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5568">
                <a:tc>
                  <a:txBody>
                    <a:bodyPr/>
                    <a:lstStyle/>
                    <a:p>
                      <a:pPr marL="450850" algn="l">
                        <a:lnSpc>
                          <a:spcPct val="90000"/>
                        </a:lnSpc>
                        <a:buNone/>
                      </a:pPr>
                      <a:endParaRPr lang="ru-RU" sz="2000" b="1" spc="-1" dirty="0" smtClean="0">
                        <a:solidFill>
                          <a:schemeClr val="tx1"/>
                        </a:solidFill>
                        <a:latin typeface="Montserrat Medium" pitchFamily="2" charset="-52"/>
                        <a:ea typeface="DejaVu Sans"/>
                      </a:endParaRPr>
                    </a:p>
                    <a:p>
                      <a:pPr marL="450850" algn="l">
                        <a:lnSpc>
                          <a:spcPct val="90000"/>
                        </a:lnSpc>
                        <a:buNone/>
                      </a:pPr>
                      <a:r>
                        <a:rPr lang="ru-RU" sz="2000" b="1" spc="-1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  <a:ea typeface="DejaVu Sans"/>
                        </a:rPr>
                        <a:t>Рейтинг потребности работодателей </a:t>
                      </a:r>
                    </a:p>
                    <a:p>
                      <a:pPr marL="450850" algn="l">
                        <a:lnSpc>
                          <a:spcPct val="90000"/>
                        </a:lnSpc>
                        <a:buNone/>
                      </a:pPr>
                      <a:r>
                        <a:rPr lang="ru-RU" sz="2000" b="1" spc="-1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  <a:ea typeface="DejaVu Sans"/>
                        </a:rPr>
                        <a:t>в специалистах на 01.02.2024г.</a:t>
                      </a:r>
                    </a:p>
                    <a:p>
                      <a:pPr marL="450850" algn="l">
                        <a:lnSpc>
                          <a:spcPct val="90000"/>
                        </a:lnSpc>
                        <a:buNone/>
                      </a:pPr>
                      <a:r>
                        <a:rPr lang="ru-RU" sz="2000" b="1" spc="-1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  <a:ea typeface="DejaVu Sans"/>
                        </a:rPr>
                        <a:t>город Новокузнецк</a:t>
                      </a:r>
                      <a:endParaRPr lang="ru-RU" sz="2000" b="1" spc="-1" dirty="0" smtClean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1600" b="1" dirty="0">
                        <a:latin typeface="Montserrat Medium" pitchFamily="2" charset="-52"/>
                        <a:ea typeface="Times New Roman"/>
                        <a:cs typeface="Times New Roman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Montserrat Medium" pitchFamily="2" charset="-52"/>
                          <a:ea typeface="Times New Roman"/>
                          <a:cs typeface="Times New Roman"/>
                        </a:rPr>
                        <a:t>кол-во вакансий</a:t>
                      </a:r>
                      <a:endParaRPr lang="ru-RU" sz="1800" dirty="0">
                        <a:latin typeface="Montserrat Medium" pitchFamily="2" charset="-52"/>
                        <a:ea typeface="Times New Roman"/>
                        <a:cs typeface="Times New Roman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врачи всех профилей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824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 медперсонал (медицинские сестры, фельдшеры, акушерки)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75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воспитатели, учителя, педагоги, преподаватели спец.дисциплин, мастера производственного обучения,  специалисты по социальной работе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инженерно-технические специалисты, включая линейный руководящий персонал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бухгалтеры, экономисты, налоговые инспекторы, специалисты по закупкам (44-ФЗ)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охранники,  инспекторы службы безопасности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юристы (оперативные уполномоченные, дознаватели, судебные приставы, юрисконсульты)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3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менеджеры, агенты  в сфере торговли, коммерции, снабжения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6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специалисты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IT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-технологий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риэлтеры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3FD8A7D5-0198-C0A3-17B2-32599B0658C2}"/>
              </a:ext>
            </a:extLst>
          </p:cNvPr>
          <p:cNvGraphicFramePr>
            <a:graphicFrameLocks noGrp="1"/>
          </p:cNvGraphicFramePr>
          <p:nvPr/>
        </p:nvGraphicFramePr>
        <p:xfrm>
          <a:off x="35496" y="0"/>
          <a:ext cx="9108504" cy="5283646"/>
        </p:xfrm>
        <a:graphic>
          <a:graphicData uri="http://schemas.openxmlformats.org/drawingml/2006/table">
            <a:tbl>
              <a:tblPr/>
              <a:tblGrid>
                <a:gridCol w="7784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4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5568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Montserrat Medium" pitchFamily="2" charset="-52"/>
                        <a:ea typeface="Times New Roman"/>
                        <a:cs typeface="Times New Roman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Montserrat Medium" pitchFamily="2" charset="-52"/>
                          <a:ea typeface="Times New Roman"/>
                          <a:cs typeface="Times New Roman"/>
                        </a:rPr>
                        <a:t>кол-во вакансий</a:t>
                      </a:r>
                      <a:endParaRPr lang="ru-RU" sz="1800" dirty="0">
                        <a:latin typeface="Montserrat Medium" pitchFamily="2" charset="-52"/>
                        <a:ea typeface="Times New Roman"/>
                        <a:cs typeface="Times New Roman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сварщики всех видов, газорезчики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водители автомобиля / в том числе водители автобусов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537 / 187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75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механики и наладчики производственных машин и  оборудования, слесари-ремонтники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горнорабочие, проходчики, электрослесари подземные, машинисты горно-выемочных машин, машинисты электровозов подземных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429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продавцы,  кассиры торгового зала, продавцы-консультанты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355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электромонтеры, электрослесари, электромеханики, электромонтажники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монтажники по монтажу стальных и железобетонных конструкций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3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повара, пекари, кондитеры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63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станочники металлообрабатывающих станков, в т.ч. с программным управлением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монтеры пути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38"/>
          <p:cNvSpPr/>
          <p:nvPr/>
        </p:nvSpPr>
        <p:spPr>
          <a:xfrm>
            <a:off x="395536" y="1052736"/>
            <a:ext cx="11633343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pc="-1" dirty="0" smtClean="0">
                <a:latin typeface="Montserrat Medium" pitchFamily="2" charset="-52"/>
                <a:ea typeface="DejaVu Sans"/>
              </a:rPr>
              <a:t>Рейтинг потребности работодателей </a:t>
            </a:r>
          </a:p>
          <a:p>
            <a:pPr>
              <a:lnSpc>
                <a:spcPct val="90000"/>
              </a:lnSpc>
              <a:buNone/>
            </a:pPr>
            <a:r>
              <a:rPr lang="ru-RU" sz="2000" b="1" spc="-1" dirty="0" smtClean="0">
                <a:latin typeface="Montserrat Medium" pitchFamily="2" charset="-52"/>
                <a:ea typeface="DejaVu Sans"/>
              </a:rPr>
              <a:t>в рабочих кадрах на 01.02.2024г. </a:t>
            </a:r>
          </a:p>
          <a:p>
            <a:pPr>
              <a:lnSpc>
                <a:spcPct val="90000"/>
              </a:lnSpc>
              <a:buNone/>
            </a:pPr>
            <a:r>
              <a:rPr lang="ru-RU" sz="2000" b="1" spc="-1" dirty="0" smtClean="0">
                <a:latin typeface="Montserrat Medium" pitchFamily="2" charset="-52"/>
                <a:ea typeface="DejaVu Sans"/>
              </a:rPr>
              <a:t>город Новокузнецк</a:t>
            </a:r>
          </a:p>
          <a:p>
            <a:pPr>
              <a:lnSpc>
                <a:spcPct val="90000"/>
              </a:lnSpc>
              <a:buNone/>
            </a:pPr>
            <a:endParaRPr lang="ru-RU" sz="3200" b="1" spc="-1" dirty="0" smtClean="0">
              <a:solidFill>
                <a:srgbClr val="0033A0"/>
              </a:solidFill>
              <a:latin typeface="Montserrat Medium" pitchFamily="2" charset="-52"/>
              <a:ea typeface="DejaVu Sans"/>
            </a:endParaRPr>
          </a:p>
          <a:p>
            <a:pPr>
              <a:lnSpc>
                <a:spcPct val="90000"/>
              </a:lnSpc>
              <a:buNone/>
            </a:pPr>
            <a:endParaRPr lang="ru-RU" sz="3200" b="1" spc="-1" dirty="0">
              <a:latin typeface="Montserrat Medium" pitchFamily="2" charset="-5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496" y="5301208"/>
          <a:ext cx="9108504" cy="1320998"/>
        </p:xfrm>
        <a:graphic>
          <a:graphicData uri="http://schemas.openxmlformats.org/drawingml/2006/table">
            <a:tbl>
              <a:tblPr/>
              <a:tblGrid>
                <a:gridCol w="7784453"/>
                <a:gridCol w="1324051"/>
              </a:tblGrid>
              <a:tr h="323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столяры, плотники строительные, плотники-бетонщики, каменщики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3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машинисты кранов, погрузчиков, подъемников и другой погрузочно-разгрузочной техники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штукатуры, маляры, отделочники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4167</TotalTime>
  <Words>603</Words>
  <Application>Microsoft Office PowerPoint</Application>
  <PresentationFormat>Экран (4:3)</PresentationFormat>
  <Paragraphs>119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УСЛУГИ СЛУЖБЫ ЗАНЯТОСТИ  ДЛЯ ГРАЖДАН</vt:lpstr>
      <vt:lpstr>НАШИ КОНТАКТЫ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Центр занятости населения  г. Новокузнецка</dc:title>
  <dc:creator>ВетроваЯА</dc:creator>
  <cp:lastModifiedBy>Рылова_А_В</cp:lastModifiedBy>
  <cp:revision>507</cp:revision>
  <dcterms:created xsi:type="dcterms:W3CDTF">2007-04-23T07:54:19Z</dcterms:created>
  <dcterms:modified xsi:type="dcterms:W3CDTF">2024-02-14T04:25:42Z</dcterms:modified>
</cp:coreProperties>
</file>